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01" r:id="rId2"/>
    <p:sldId id="295" r:id="rId3"/>
    <p:sldId id="1356" r:id="rId4"/>
    <p:sldId id="1358" r:id="rId5"/>
    <p:sldId id="1357" r:id="rId6"/>
    <p:sldId id="1312" r:id="rId7"/>
    <p:sldId id="1313" r:id="rId8"/>
    <p:sldId id="1332" r:id="rId9"/>
    <p:sldId id="1314" r:id="rId10"/>
    <p:sldId id="1366" r:id="rId11"/>
    <p:sldId id="1309" r:id="rId12"/>
    <p:sldId id="1343" r:id="rId13"/>
    <p:sldId id="1348" r:id="rId14"/>
    <p:sldId id="1340" r:id="rId15"/>
    <p:sldId id="1325" r:id="rId16"/>
    <p:sldId id="1317" r:id="rId17"/>
    <p:sldId id="1318" r:id="rId18"/>
    <p:sldId id="1319" r:id="rId19"/>
    <p:sldId id="1320" r:id="rId20"/>
    <p:sldId id="1321" r:id="rId21"/>
    <p:sldId id="1344" r:id="rId22"/>
    <p:sldId id="1346" r:id="rId23"/>
    <p:sldId id="1347" r:id="rId24"/>
    <p:sldId id="1322" r:id="rId25"/>
    <p:sldId id="1360" r:id="rId26"/>
    <p:sldId id="1326" r:id="rId27"/>
    <p:sldId id="1341" r:id="rId28"/>
    <p:sldId id="1327" r:id="rId29"/>
    <p:sldId id="1315" r:id="rId30"/>
    <p:sldId id="1328" r:id="rId31"/>
    <p:sldId id="1362" r:id="rId32"/>
    <p:sldId id="1329" r:id="rId33"/>
    <p:sldId id="1361" r:id="rId34"/>
    <p:sldId id="1333" r:id="rId35"/>
    <p:sldId id="1364" r:id="rId36"/>
    <p:sldId id="1365" r:id="rId37"/>
    <p:sldId id="1310" r:id="rId38"/>
    <p:sldId id="1335" r:id="rId39"/>
    <p:sldId id="1336" r:id="rId40"/>
    <p:sldId id="1339" r:id="rId41"/>
    <p:sldId id="1337" r:id="rId42"/>
    <p:sldId id="1338" r:id="rId43"/>
    <p:sldId id="1349" r:id="rId44"/>
    <p:sldId id="1352" r:id="rId45"/>
    <p:sldId id="1351" r:id="rId46"/>
    <p:sldId id="1350" r:id="rId47"/>
    <p:sldId id="1353" r:id="rId48"/>
    <p:sldId id="1199" r:id="rId49"/>
    <p:sldId id="1363" r:id="rId50"/>
  </p:sldIdLst>
  <p:sldSz cx="9144000" cy="5143500" type="screen16x9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734" autoAdjust="0"/>
  </p:normalViewPr>
  <p:slideViewPr>
    <p:cSldViewPr snapToGrid="0">
      <p:cViewPr varScale="1">
        <p:scale>
          <a:sx n="116" d="100"/>
          <a:sy n="116" d="100"/>
        </p:scale>
        <p:origin x="47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66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24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80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-71479" y="2163054"/>
            <a:ext cx="9286958" cy="52319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单个卷积层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49"/>
            <a:ext cx="8229599" cy="3919827"/>
          </a:xfrm>
        </p:spPr>
        <p:txBody>
          <a:bodyPr>
            <a:normAutofit/>
          </a:bodyPr>
          <a:lstStyle/>
          <a:p>
            <a:r>
              <a:rPr lang="zh-CN" altLang="en-US" dirty="0"/>
              <a:t>前向传播（在每个局部）：                           </a:t>
            </a:r>
            <a:endParaRPr lang="en-US" altLang="zh-CN" dirty="0"/>
          </a:p>
          <a:p>
            <a:r>
              <a:rPr lang="zh-CN" altLang="en-US" dirty="0"/>
              <a:t>非线性函数：</a:t>
            </a:r>
            <a:endParaRPr lang="en-US" altLang="zh-CN" dirty="0"/>
          </a:p>
          <a:p>
            <a:r>
              <a:rPr lang="zh-CN" altLang="en-US" dirty="0"/>
              <a:t>滤波器用变量       表示。</a:t>
            </a:r>
            <a:endParaRPr lang="en-US" altLang="zh-CN" dirty="0"/>
          </a:p>
          <a:p>
            <a:r>
              <a:rPr lang="zh-CN" altLang="en-US" dirty="0"/>
              <a:t>每个局部共进行了多少次乘法运算和加法运算？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应用激活函数</a:t>
            </a:r>
            <a:r>
              <a:rPr lang="en-US" altLang="zh-CN" dirty="0" err="1"/>
              <a:t>ReLU</a:t>
            </a:r>
            <a:r>
              <a:rPr lang="zh-CN" altLang="en-US" dirty="0"/>
              <a:t>，得到的</a:t>
            </a:r>
            <a:r>
              <a:rPr lang="en-US" altLang="zh-CN" dirty="0"/>
              <a:t>6×28×28</a:t>
            </a:r>
            <a:r>
              <a:rPr lang="zh-CN" altLang="en-US" dirty="0"/>
              <a:t>矩阵成为神经网络的下一层的输入。</a:t>
            </a:r>
            <a:endParaRPr lang="en-US" altLang="zh-CN" dirty="0"/>
          </a:p>
          <a:p>
            <a:r>
              <a:rPr lang="zh-CN" altLang="en-US" dirty="0"/>
              <a:t>通过这个过程把一个</a:t>
            </a:r>
            <a:r>
              <a:rPr lang="en-US" altLang="zh-CN" dirty="0"/>
              <a:t>3×32×32</a:t>
            </a:r>
            <a:r>
              <a:rPr lang="zh-CN" altLang="en-US" dirty="0"/>
              <a:t>维度的输入图像变换为一个</a:t>
            </a:r>
            <a:r>
              <a:rPr lang="en-US" altLang="zh-CN" dirty="0"/>
              <a:t>6×28×28</a:t>
            </a:r>
            <a:r>
              <a:rPr lang="zh-CN" altLang="en-US" dirty="0"/>
              <a:t>维度的特征图，这就是卷积神经网络的一层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6C90DD-04A8-4C3E-AE4A-00B1F7A4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255" y="894273"/>
            <a:ext cx="2152650" cy="295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ED894C-B7CE-42AD-BCE2-1B4F5DF8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274" y="1256720"/>
            <a:ext cx="1343025" cy="323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F58AA2-C01E-4606-8016-8D5FD038E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760" y="1623889"/>
            <a:ext cx="5143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51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单个卷积层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49"/>
            <a:ext cx="8229599" cy="3919827"/>
          </a:xfrm>
        </p:spPr>
        <p:txBody>
          <a:bodyPr>
            <a:normAutofit/>
          </a:bodyPr>
          <a:lstStyle/>
          <a:p>
            <a:r>
              <a:rPr lang="zh-CN" altLang="en-US" dirty="0"/>
              <a:t>前向传播：                           ，其中输入</a:t>
            </a:r>
            <a:endParaRPr lang="en-US" altLang="zh-CN" dirty="0"/>
          </a:p>
          <a:p>
            <a:r>
              <a:rPr lang="zh-CN" altLang="en-US" dirty="0"/>
              <a:t>非线性函数：</a:t>
            </a:r>
            <a:endParaRPr lang="en-US" altLang="zh-CN" dirty="0"/>
          </a:p>
          <a:p>
            <a:r>
              <a:rPr lang="zh-CN" altLang="en-US" dirty="0"/>
              <a:t>滤波器用变量       表示。在卷积过程中，对</a:t>
            </a:r>
            <a:r>
              <a:rPr lang="en-US" altLang="zh-CN" dirty="0"/>
              <a:t>25×3</a:t>
            </a:r>
            <a:r>
              <a:rPr lang="zh-CN" altLang="en-US" dirty="0"/>
              <a:t>个数进行操作，取这些数做乘法，实际分别执行了一个线性函数，作用类似于              ，得到</a:t>
            </a:r>
            <a:r>
              <a:rPr lang="en-US" altLang="zh-CN" dirty="0"/>
              <a:t>6</a:t>
            </a:r>
            <a:r>
              <a:rPr lang="zh-CN" altLang="en-US" dirty="0"/>
              <a:t>个</a:t>
            </a:r>
            <a:r>
              <a:rPr lang="en-US" altLang="zh-CN" dirty="0"/>
              <a:t>28×28</a:t>
            </a:r>
            <a:r>
              <a:rPr lang="zh-CN" altLang="en-US" dirty="0"/>
              <a:t>矩阵，然后加上偏差。</a:t>
            </a:r>
            <a:endParaRPr lang="en-US" altLang="zh-CN" dirty="0"/>
          </a:p>
          <a:p>
            <a:r>
              <a:rPr lang="zh-CN" altLang="en-US" dirty="0"/>
              <a:t>应用激活函数</a:t>
            </a:r>
            <a:r>
              <a:rPr lang="en-US" altLang="zh-CN" dirty="0" err="1"/>
              <a:t>ReLU</a:t>
            </a:r>
            <a:r>
              <a:rPr lang="zh-CN" altLang="en-US" dirty="0"/>
              <a:t>，得到的</a:t>
            </a:r>
            <a:r>
              <a:rPr lang="en-US" altLang="zh-CN" dirty="0"/>
              <a:t>6×28×28</a:t>
            </a:r>
            <a:r>
              <a:rPr lang="zh-CN" altLang="en-US" dirty="0"/>
              <a:t>矩阵成为神经网络的下一层的输入。</a:t>
            </a:r>
            <a:endParaRPr lang="en-US" altLang="zh-CN" dirty="0"/>
          </a:p>
          <a:p>
            <a:r>
              <a:rPr lang="zh-CN" altLang="en-US" dirty="0"/>
              <a:t>通过这个过程把一个</a:t>
            </a:r>
            <a:r>
              <a:rPr lang="en-US" altLang="zh-CN" dirty="0"/>
              <a:t>3×32×32</a:t>
            </a:r>
            <a:r>
              <a:rPr lang="zh-CN" altLang="en-US" dirty="0"/>
              <a:t>维度的      变换为一个</a:t>
            </a:r>
            <a:r>
              <a:rPr lang="en-US" altLang="zh-CN" dirty="0"/>
              <a:t>6×8×28</a:t>
            </a:r>
            <a:r>
              <a:rPr lang="zh-CN" altLang="en-US" dirty="0"/>
              <a:t>维度的      ，这就是卷积神经网络的一层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6C90DD-04A8-4C3E-AE4A-00B1F7A4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580" y="894273"/>
            <a:ext cx="2152650" cy="295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D03773-E4E2-4080-8140-2A6947DB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884" y="903798"/>
            <a:ext cx="857250" cy="285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ED894C-B7CE-42AD-BCE2-1B4F5DF8A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274" y="1256720"/>
            <a:ext cx="1343025" cy="323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F58AA2-C01E-4606-8016-8D5FD038E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760" y="1623889"/>
            <a:ext cx="514350" cy="276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FA0F1B-3DDF-4894-BB32-F73831427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6584" y="1927138"/>
            <a:ext cx="838200" cy="276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A8982A-2CD5-42E3-A1F6-D7FCA893D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618" y="3251118"/>
            <a:ext cx="352425" cy="285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E64E22-F382-48C0-949C-FA2BE59AA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035" y="3543956"/>
            <a:ext cx="3238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811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卷积层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实现这些只需要一行代码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nn.Conv2d(self, </a:t>
            </a:r>
            <a:r>
              <a:rPr lang="en-US" altLang="zh-CN" dirty="0" err="1"/>
              <a:t>in_channels</a:t>
            </a:r>
            <a:r>
              <a:rPr lang="en-US" altLang="zh-CN" dirty="0"/>
              <a:t>, </a:t>
            </a:r>
            <a:r>
              <a:rPr lang="en-US" altLang="zh-CN" dirty="0" err="1"/>
              <a:t>out_channels</a:t>
            </a:r>
            <a:r>
              <a:rPr lang="en-US" altLang="zh-CN" dirty="0"/>
              <a:t>, </a:t>
            </a:r>
            <a:r>
              <a:rPr lang="en-US" altLang="zh-CN" dirty="0" err="1"/>
              <a:t>kernel_size</a:t>
            </a:r>
            <a:r>
              <a:rPr lang="en-US" altLang="zh-CN" dirty="0"/>
              <a:t>, stride=1, padding=0, dilation=1, groups=1, bias=True))</a:t>
            </a:r>
          </a:p>
          <a:p>
            <a:pPr lvl="1"/>
            <a:r>
              <a:rPr lang="zh-CN" altLang="en-US" dirty="0"/>
              <a:t>  </a:t>
            </a:r>
            <a:r>
              <a:rPr lang="en-US" altLang="zh-CN" dirty="0" err="1"/>
              <a:t>in_channel</a:t>
            </a:r>
            <a:r>
              <a:rPr lang="en-US" altLang="zh-CN" dirty="0"/>
              <a:t>:</a:t>
            </a:r>
            <a:r>
              <a:rPr lang="zh-CN" altLang="en-US" dirty="0"/>
              <a:t>　输入数据的通道数；</a:t>
            </a:r>
          </a:p>
          <a:p>
            <a:pPr lvl="1"/>
            <a:r>
              <a:rPr lang="zh-CN" altLang="en-US" dirty="0"/>
              <a:t>  </a:t>
            </a:r>
            <a:r>
              <a:rPr lang="en-US" altLang="zh-CN" dirty="0" err="1"/>
              <a:t>out_channel</a:t>
            </a:r>
            <a:r>
              <a:rPr lang="en-US" altLang="zh-CN" dirty="0"/>
              <a:t>: </a:t>
            </a:r>
            <a:r>
              <a:rPr lang="zh-CN" altLang="en-US" dirty="0"/>
              <a:t>输出数据的通道数；</a:t>
            </a:r>
          </a:p>
          <a:p>
            <a:pPr lvl="1"/>
            <a:r>
              <a:rPr lang="zh-CN" altLang="en-US" dirty="0"/>
              <a:t>  </a:t>
            </a:r>
            <a:r>
              <a:rPr lang="en-US" altLang="zh-CN" dirty="0" err="1"/>
              <a:t>kennel_size</a:t>
            </a:r>
            <a:r>
              <a:rPr lang="en-US" altLang="zh-CN" dirty="0"/>
              <a:t>: </a:t>
            </a:r>
            <a:r>
              <a:rPr lang="zh-CN" altLang="en-US" dirty="0"/>
              <a:t>卷积核大小，可以是</a:t>
            </a:r>
            <a:r>
              <a:rPr lang="en-US" altLang="zh-CN" dirty="0"/>
              <a:t>int</a:t>
            </a:r>
            <a:r>
              <a:rPr lang="zh-CN" altLang="en-US" dirty="0"/>
              <a:t>，或</a:t>
            </a:r>
            <a:r>
              <a:rPr lang="en-US" altLang="zh-CN" dirty="0"/>
              <a:t>tuple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/>
              <a:t>  </a:t>
            </a:r>
            <a:r>
              <a:rPr lang="en-US" altLang="zh-CN" dirty="0"/>
              <a:t>stride</a:t>
            </a:r>
            <a:r>
              <a:rPr lang="zh-CN" altLang="en-US" dirty="0"/>
              <a:t>：步长；</a:t>
            </a:r>
          </a:p>
          <a:p>
            <a:pPr lvl="1"/>
            <a:r>
              <a:rPr lang="zh-CN" altLang="en-US" dirty="0"/>
              <a:t>  </a:t>
            </a:r>
            <a:r>
              <a:rPr lang="en-US" altLang="zh-CN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6035955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卷积层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53CFC6-AC98-4D1F-8052-BEB75761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76A273-CF0D-427D-AD23-70BE8B1E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31" y="1039621"/>
            <a:ext cx="7105936" cy="27195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DE1556-AE09-4945-8E50-D92934D08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699" y="4044936"/>
            <a:ext cx="1968601" cy="2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265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卷积神经网络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单个卷积层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池化层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经典卷积神经网络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1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26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在第一个卷积层之后，构建一个池化层，这里选最大池化，过滤器为</a:t>
            </a:r>
            <a:r>
              <a:rPr lang="en-US" altLang="zh-CN" dirty="0"/>
              <a:t>2×2</a:t>
            </a:r>
            <a:r>
              <a:rPr lang="zh-CN" altLang="en-US" dirty="0"/>
              <a:t>，步幅为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padding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。最终输出为</a:t>
            </a:r>
            <a:r>
              <a:rPr lang="en-US" altLang="zh-CN" dirty="0"/>
              <a:t>6×14×14</a:t>
            </a:r>
            <a:r>
              <a:rPr lang="zh-CN" altLang="en-US" dirty="0"/>
              <a:t>，将该层标记为</a:t>
            </a:r>
            <a:r>
              <a:rPr lang="en-US" altLang="zh-CN" b="1" dirty="0"/>
              <a:t>POOL1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32" y="1934721"/>
            <a:ext cx="6065261" cy="28214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92605" y="2386361"/>
            <a:ext cx="1122556" cy="225254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3995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特征图展开成向量可能维度很大</a:t>
            </a:r>
            <a:endParaRPr lang="en-US" altLang="zh-CN" dirty="0"/>
          </a:p>
          <a:p>
            <a:r>
              <a:rPr lang="zh-CN" altLang="en-US" dirty="0"/>
              <a:t>池化：缩减模型的大小；提高计算速度；提高所提取特征的鲁棒性</a:t>
            </a:r>
            <a:endParaRPr lang="en-US" altLang="zh-CN" dirty="0"/>
          </a:p>
          <a:p>
            <a:r>
              <a:rPr lang="en-US" altLang="zh-CN" dirty="0"/>
              <a:t>Max pooling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6F1F88-51CE-4541-8057-6EBEDD98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73" y="2253215"/>
            <a:ext cx="5902450" cy="21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6171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最大池化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最大池化</a:t>
            </a:r>
            <a:endParaRPr lang="en-US" altLang="zh-CN" dirty="0"/>
          </a:p>
        </p:txBody>
      </p:sp>
      <p:pic>
        <p:nvPicPr>
          <p:cNvPr id="4" name="Google Shape;411;p73">
            <a:extLst>
              <a:ext uri="{FF2B5EF4-FFF2-40B4-BE49-F238E27FC236}">
                <a16:creationId xmlns:a16="http://schemas.microsoft.com/office/drawing/2014/main" id="{FA4E1706-E891-4375-AE78-DEAAE8FD67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5074626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最大池化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输入可能是神经网络中某一层的非激活值，可以看作是某些特征的集合。数字大意味着可能探测到了某些特定的特征。</a:t>
            </a:r>
            <a:endParaRPr lang="en-US" altLang="zh-CN" dirty="0"/>
          </a:p>
          <a:p>
            <a:r>
              <a:rPr lang="zh-CN" altLang="en-US" dirty="0"/>
              <a:t>如果在过滤器中提取到某个特征，那么保留其最大值。如果没有提取到这个特征，可能在左下象限中不存在这个特征，那么其中的最大值也还是很小。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4DE83F-366A-4FF9-8263-EA79C70B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73" y="2614132"/>
            <a:ext cx="5902450" cy="21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23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最大池化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最大池化有一组超参数，但并没有参数需要学习。一旦确定了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/>
              <a:t>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/>
              <a:t>，它就是一个固定运算，梯度下降无需改变任何值。</a:t>
            </a:r>
            <a:endParaRPr lang="en-US" altLang="zh-CN" dirty="0"/>
          </a:p>
          <a:p>
            <a:r>
              <a:rPr lang="zh-CN" altLang="en-US" dirty="0"/>
              <a:t>计算卷积层输出大小的公式同样适用于最大池化。</a:t>
            </a:r>
            <a:endParaRPr lang="en-US" altLang="zh-CN" dirty="0"/>
          </a:p>
          <a:p>
            <a:r>
              <a:rPr lang="zh-CN" altLang="en-US" dirty="0"/>
              <a:t>如果输入是三维的，那么输出也是三维的。例如，输入是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en-US" altLang="zh-CN" dirty="0"/>
              <a:t>×5×5</a:t>
            </a:r>
            <a:r>
              <a:rPr lang="zh-CN" altLang="en-US" dirty="0"/>
              <a:t>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f=3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s=1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/>
              <a:t>那么输出是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en-US" altLang="zh-CN" dirty="0"/>
              <a:t>×3×3</a:t>
            </a:r>
            <a:r>
              <a:rPr lang="zh-CN" altLang="en-US" dirty="0"/>
              <a:t>。计算最大池化的方法就是分别对每个通道执行刚刚的计算过程。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89725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卷积神经网络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单个卷积层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池化层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经典卷积神经网络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26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平均池化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选取的不是每个过滤器的最大值，而是平均值</a:t>
            </a:r>
            <a:endParaRPr lang="en-US" altLang="zh-CN" dirty="0"/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/>
              <a:t>=3</a:t>
            </a:r>
            <a:r>
              <a:rPr lang="zh-CN" altLang="en-US" dirty="0"/>
              <a:t>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/>
              <a:t>=1</a:t>
            </a:r>
          </a:p>
        </p:txBody>
      </p:sp>
      <p:pic>
        <p:nvPicPr>
          <p:cNvPr id="4" name="Google Shape;418;p74">
            <a:extLst>
              <a:ext uri="{FF2B5EF4-FFF2-40B4-BE49-F238E27FC236}">
                <a16:creationId xmlns:a16="http://schemas.microsoft.com/office/drawing/2014/main" id="{5779D484-B776-4856-9030-F14EC3BDC7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298" y="1707432"/>
            <a:ext cx="5181400" cy="29339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1160804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池化层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nn.MaxPool2d(</a:t>
            </a:r>
            <a:r>
              <a:rPr lang="en-US" altLang="zh-CN" dirty="0" err="1"/>
              <a:t>kernel_size</a:t>
            </a:r>
            <a:r>
              <a:rPr lang="en-US" altLang="zh-CN" dirty="0"/>
              <a:t>, stride=None, padding=0, dilation=1, </a:t>
            </a:r>
            <a:r>
              <a:rPr lang="en-US" altLang="zh-CN" dirty="0" err="1"/>
              <a:t>return_indices</a:t>
            </a:r>
            <a:r>
              <a:rPr lang="en-US" altLang="zh-CN" dirty="0"/>
              <a:t>=False, </a:t>
            </a:r>
            <a:r>
              <a:rPr lang="en-US" altLang="zh-CN" dirty="0" err="1"/>
              <a:t>ceil_mode</a:t>
            </a:r>
            <a:r>
              <a:rPr lang="en-US" altLang="zh-CN" dirty="0"/>
              <a:t>=False)</a:t>
            </a:r>
            <a:endParaRPr lang="zh-CN" altLang="en-US" dirty="0"/>
          </a:p>
          <a:p>
            <a:pPr lvl="1"/>
            <a:r>
              <a:rPr lang="zh-CN" altLang="en-US" dirty="0"/>
              <a:t>  </a:t>
            </a:r>
            <a:r>
              <a:rPr lang="en-US" altLang="zh-CN" dirty="0" err="1"/>
              <a:t>kennel_size</a:t>
            </a:r>
            <a:r>
              <a:rPr lang="en-US" altLang="zh-CN" dirty="0"/>
              <a:t>: </a:t>
            </a:r>
            <a:r>
              <a:rPr lang="zh-CN" altLang="en-US" dirty="0"/>
              <a:t>卷积核大小，可以是</a:t>
            </a:r>
            <a:r>
              <a:rPr lang="en-US" altLang="zh-CN" dirty="0"/>
              <a:t>int</a:t>
            </a:r>
            <a:r>
              <a:rPr lang="zh-CN" altLang="en-US" dirty="0"/>
              <a:t>，或</a:t>
            </a:r>
            <a:r>
              <a:rPr lang="en-US" altLang="zh-CN" dirty="0"/>
              <a:t>tuple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/>
              <a:t>  </a:t>
            </a:r>
            <a:r>
              <a:rPr lang="en-US" altLang="zh-CN" dirty="0"/>
              <a:t>stride</a:t>
            </a:r>
            <a:r>
              <a:rPr lang="zh-CN" altLang="en-US" dirty="0"/>
              <a:t>：步长；</a:t>
            </a:r>
          </a:p>
          <a:p>
            <a:pPr lvl="1"/>
            <a:r>
              <a:rPr lang="zh-CN" altLang="en-US" dirty="0"/>
              <a:t>  </a:t>
            </a:r>
            <a:r>
              <a:rPr lang="en-US" altLang="zh-CN" dirty="0"/>
              <a:t>padding</a:t>
            </a:r>
          </a:p>
          <a:p>
            <a:pPr lvl="1"/>
            <a:endParaRPr lang="en-US" altLang="zh-CN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2000" dirty="0"/>
              <a:t>nn.AvgPool2d(</a:t>
            </a:r>
            <a:r>
              <a:rPr lang="en-US" altLang="zh-CN" sz="2000" dirty="0" err="1"/>
              <a:t>kernel_size</a:t>
            </a:r>
            <a:r>
              <a:rPr lang="en-US" altLang="zh-CN" sz="2000" dirty="0"/>
              <a:t>, stride=None, padding=0, </a:t>
            </a:r>
            <a:r>
              <a:rPr lang="en-US" altLang="zh-CN" sz="2000" dirty="0" err="1"/>
              <a:t>ceil_mode</a:t>
            </a:r>
            <a:r>
              <a:rPr lang="en-US" altLang="zh-CN" sz="2000" dirty="0"/>
              <a:t>=False, </a:t>
            </a:r>
            <a:r>
              <a:rPr lang="en-US" altLang="zh-CN" sz="2000" dirty="0" err="1"/>
              <a:t>count_include_pad</a:t>
            </a:r>
            <a:r>
              <a:rPr lang="en-US" altLang="zh-CN" sz="2000" dirty="0"/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8519567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池化层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85CF598-F2CB-4CA4-AEEF-D63501D24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121" y="819953"/>
            <a:ext cx="6151758" cy="2489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09A77-8CC2-4784-8629-059ECCB9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60" y="3417280"/>
            <a:ext cx="40767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79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池化层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8FB6CB-43E5-4193-AF12-960A1FBBD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B149B6-F1A5-45B6-9576-5022208FB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5" y="1272023"/>
            <a:ext cx="4962525" cy="2276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4DBBF3-991E-4179-950D-03AE7010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636" y="4001370"/>
            <a:ext cx="27527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23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池化层总结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池化的超参数包括过滤器大小</a:t>
            </a:r>
            <a:r>
              <a:rPr lang="en-US" altLang="zh-CN" dirty="0"/>
              <a:t>f</a:t>
            </a:r>
            <a:r>
              <a:rPr lang="zh-CN" altLang="en-US" dirty="0"/>
              <a:t>、步幅</a:t>
            </a:r>
            <a:r>
              <a:rPr lang="en-US" altLang="zh-CN" dirty="0"/>
              <a:t>s</a:t>
            </a:r>
            <a:r>
              <a:rPr lang="zh-CN" altLang="en-US" dirty="0"/>
              <a:t>、池化方式（最大池化和平均池化），常用的参数值为</a:t>
            </a:r>
            <a:r>
              <a:rPr lang="en-US" altLang="zh-CN" dirty="0"/>
              <a:t>f=2</a:t>
            </a:r>
            <a:r>
              <a:rPr lang="zh-CN" altLang="en-US" dirty="0"/>
              <a:t>，</a:t>
            </a:r>
            <a:r>
              <a:rPr lang="en-US" altLang="zh-CN" dirty="0"/>
              <a:t>s=2</a:t>
            </a:r>
            <a:r>
              <a:rPr lang="zh-CN" altLang="en-US" dirty="0"/>
              <a:t>，效果相当于高度和宽度缩减一半。</a:t>
            </a:r>
            <a:endParaRPr lang="en-US" altLang="zh-CN" dirty="0"/>
          </a:p>
          <a:p>
            <a:r>
              <a:rPr lang="zh-CN" altLang="en-US" dirty="0"/>
              <a:t>也可以增加表示</a:t>
            </a:r>
            <a:r>
              <a:rPr lang="en-US" altLang="zh-CN" dirty="0"/>
              <a:t>padding</a:t>
            </a:r>
            <a:r>
              <a:rPr lang="zh-CN" altLang="en-US" dirty="0"/>
              <a:t>的其他超参数，但很少这么用。</a:t>
            </a:r>
            <a:endParaRPr lang="en-US" altLang="zh-CN" dirty="0"/>
          </a:p>
          <a:p>
            <a:r>
              <a:rPr lang="zh-CN" altLang="en-US" dirty="0"/>
              <a:t>输入通道与输出通道个数相同，因为对每个通道都做了池化。</a:t>
            </a:r>
            <a:endParaRPr lang="en-US" altLang="zh-CN" dirty="0"/>
          </a:p>
          <a:p>
            <a:r>
              <a:rPr lang="zh-CN" altLang="en-US" dirty="0"/>
              <a:t>池化过程中没有需要学习的参数，只有这些超参数，可以是手动设置的，也可以是通过交叉验证设置的。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76719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构建一个池化层，这里选最大池化，过滤器为</a:t>
            </a:r>
            <a:r>
              <a:rPr lang="en-US" altLang="zh-CN" dirty="0"/>
              <a:t>2×2</a:t>
            </a:r>
            <a:r>
              <a:rPr lang="zh-CN" altLang="en-US" dirty="0"/>
              <a:t>，步幅为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padding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。最终输出为</a:t>
            </a:r>
            <a:r>
              <a:rPr lang="en-US" altLang="zh-CN" dirty="0"/>
              <a:t>6×14×14</a:t>
            </a:r>
            <a:r>
              <a:rPr lang="zh-CN" altLang="en-US" dirty="0"/>
              <a:t>，将该输出标记为</a:t>
            </a:r>
            <a:r>
              <a:rPr lang="en-US" altLang="zh-CN" b="1" dirty="0"/>
              <a:t>POOL1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在计算神经网络有多少层时，通常只统计具有权重和参数的层。这里，把</a:t>
            </a:r>
            <a:r>
              <a:rPr lang="en-US" altLang="zh-CN" dirty="0"/>
              <a:t>CONV1</a:t>
            </a:r>
            <a:r>
              <a:rPr lang="zh-CN" altLang="en-US" dirty="0"/>
              <a:t>和</a:t>
            </a:r>
            <a:r>
              <a:rPr lang="en-US" altLang="zh-CN" dirty="0"/>
              <a:t>POOL1</a:t>
            </a:r>
            <a:r>
              <a:rPr lang="zh-CN" altLang="en-US" dirty="0"/>
              <a:t>共同作为一个卷积，并标记为</a:t>
            </a:r>
            <a:r>
              <a:rPr lang="en-US" altLang="zh-CN" dirty="0"/>
              <a:t>Layer1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5CEDB7-0290-4A0E-9E35-6BAA7725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27" y="2543958"/>
            <a:ext cx="5573330" cy="9142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7319F4-796C-4F8B-98E5-8CA787AEE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47" y="3928990"/>
            <a:ext cx="3296483" cy="232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63" y="2471596"/>
            <a:ext cx="2874728" cy="13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63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层的划分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在卷积神经网络文献中，卷积有两种分类，这与所谓层的划分有关。</a:t>
            </a:r>
            <a:endParaRPr lang="en-US" altLang="zh-CN" dirty="0"/>
          </a:p>
          <a:p>
            <a:r>
              <a:rPr lang="zh-CN" altLang="en-US" dirty="0"/>
              <a:t>一类卷积是一个卷积层和一个池化层一起作为一层，这就是神经网络的</a:t>
            </a:r>
            <a:r>
              <a:rPr lang="en-US" altLang="zh-CN" b="1" dirty="0"/>
              <a:t>Layer1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另一类卷积是把卷积层作为一层，而池化层单独作为一层。</a:t>
            </a:r>
            <a:endParaRPr lang="en-US" altLang="zh-CN" dirty="0"/>
          </a:p>
          <a:p>
            <a:r>
              <a:rPr lang="zh-CN" altLang="en-US" dirty="0"/>
              <a:t>在计算神经网络有多少层时，通常只统计具有权重和参数的层。因为池化层没有权重和参数，只有一些超参数。</a:t>
            </a:r>
            <a:endParaRPr lang="en-US" altLang="zh-CN" dirty="0"/>
          </a:p>
          <a:p>
            <a:r>
              <a:rPr lang="zh-CN" altLang="en-US" dirty="0"/>
              <a:t>在阅读网络文章或研究报告时，可能会看到卷积层和池化层各为一层的情况，这只是两种不同的标记术语。这里我们用</a:t>
            </a:r>
            <a:r>
              <a:rPr lang="en-US" altLang="zh-CN" b="1" dirty="0"/>
              <a:t>CONV1</a:t>
            </a:r>
            <a:r>
              <a:rPr lang="zh-CN" altLang="en-US" dirty="0"/>
              <a:t>和</a:t>
            </a:r>
            <a:r>
              <a:rPr lang="en-US" altLang="zh-CN" b="1" dirty="0"/>
              <a:t>POOL1</a:t>
            </a:r>
            <a:r>
              <a:rPr lang="zh-CN" altLang="en-US" dirty="0"/>
              <a:t>来标记，两者都是神经网络</a:t>
            </a:r>
            <a:r>
              <a:rPr lang="en-US" altLang="zh-CN" b="1" dirty="0"/>
              <a:t>Layer1</a:t>
            </a:r>
            <a:r>
              <a:rPr lang="zh-CN" altLang="en-US" dirty="0"/>
              <a:t>的一部分。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49797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卷积神经网络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单个卷积层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池化层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经典卷积神经网络</a:t>
            </a: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44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26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再构建一个卷积层，过滤器大小为</a:t>
            </a:r>
            <a:r>
              <a:rPr lang="en-US" altLang="zh-CN" dirty="0"/>
              <a:t>5×5</a:t>
            </a:r>
            <a:r>
              <a:rPr lang="zh-CN" altLang="en-US" dirty="0"/>
              <a:t>，步幅为</a:t>
            </a:r>
            <a:r>
              <a:rPr lang="en-US" altLang="zh-CN" dirty="0"/>
              <a:t>1</a:t>
            </a:r>
            <a:r>
              <a:rPr lang="zh-CN" altLang="en-US" dirty="0"/>
              <a:t>，这次用</a:t>
            </a:r>
            <a:r>
              <a:rPr lang="en-US" altLang="zh-CN" dirty="0"/>
              <a:t>16</a:t>
            </a:r>
            <a:r>
              <a:rPr lang="zh-CN" altLang="en-US" dirty="0"/>
              <a:t>个过滤器，最后输出一个</a:t>
            </a:r>
            <a:r>
              <a:rPr lang="en-US" altLang="zh-CN" dirty="0"/>
              <a:t>16×10×10</a:t>
            </a:r>
            <a:r>
              <a:rPr lang="zh-CN" altLang="en-US" dirty="0"/>
              <a:t>的矩阵，标记为</a:t>
            </a:r>
            <a:r>
              <a:rPr lang="en-US" altLang="zh-CN" dirty="0"/>
              <a:t>CONV2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40" y="1765439"/>
            <a:ext cx="6065261" cy="28214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18515" y="1992353"/>
            <a:ext cx="1018480" cy="225254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78796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练习：</a:t>
            </a:r>
            <a:r>
              <a:rPr lang="en-US" altLang="zh-CN" dirty="0"/>
              <a:t>CONV2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第二层卷积，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en-US" altLang="zh-CN" dirty="0"/>
              <a:t>5*5</a:t>
            </a:r>
            <a:r>
              <a:rPr lang="zh-CN" altLang="en-US" dirty="0"/>
              <a:t>的卷积核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33FA99-61F9-46D2-A6D9-3D5C5A16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1" y="2541835"/>
            <a:ext cx="8307572" cy="10510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FBC29B-B1A2-47EB-BB78-09976682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302" y="4175633"/>
            <a:ext cx="4001391" cy="2601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540" y="1055974"/>
            <a:ext cx="2874728" cy="13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624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手写数字识别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3×32×32</a:t>
            </a:r>
            <a:r>
              <a:rPr lang="zh-CN" altLang="en-US" dirty="0"/>
              <a:t>的</a:t>
            </a:r>
            <a:r>
              <a:rPr lang="en-US" altLang="zh-CN" dirty="0"/>
              <a:t>RGB</a:t>
            </a:r>
            <a:r>
              <a:rPr lang="zh-CN" altLang="en-US" dirty="0"/>
              <a:t>图片中含有某个数字，识别它是从</a:t>
            </a:r>
            <a:r>
              <a:rPr lang="en-US" altLang="zh-CN" dirty="0"/>
              <a:t>0-9</a:t>
            </a:r>
            <a:r>
              <a:rPr lang="zh-CN" altLang="en-US" dirty="0"/>
              <a:t>这</a:t>
            </a:r>
            <a:r>
              <a:rPr lang="en-US" altLang="zh-CN" dirty="0"/>
              <a:t>10</a:t>
            </a:r>
            <a:r>
              <a:rPr lang="zh-CN" altLang="en-US" dirty="0"/>
              <a:t>个数字中的哪一个</a:t>
            </a:r>
            <a:endParaRPr lang="en-US" altLang="zh-CN" dirty="0"/>
          </a:p>
          <a:p>
            <a:r>
              <a:rPr lang="zh-CN" altLang="en-US" dirty="0"/>
              <a:t>分类问题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FABBC6-F3E0-470D-A9B5-A2CBB34C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549" y="2422394"/>
            <a:ext cx="1044674" cy="1052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2042BA-FF58-44B1-B099-4414AB5AA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44" y="2422394"/>
            <a:ext cx="1044674" cy="10521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09B51C-5B8B-41EB-BF5D-155DA590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497" y="2422394"/>
            <a:ext cx="1075783" cy="10565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9E12B3-AF1D-436F-AB97-8D615FA94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511" y="2426805"/>
            <a:ext cx="1013902" cy="105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33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最大池化层，</a:t>
            </a:r>
            <a:r>
              <a:rPr lang="en-US" altLang="zh-CN" dirty="0"/>
              <a:t>f=2, s=2, </a:t>
            </a:r>
            <a:r>
              <a:rPr lang="zh-CN" altLang="en-US" dirty="0"/>
              <a:t>最后输出为</a:t>
            </a:r>
            <a:r>
              <a:rPr lang="en-US" altLang="zh-CN" dirty="0"/>
              <a:t>16×5×5</a:t>
            </a:r>
            <a:r>
              <a:rPr lang="zh-CN" altLang="en-US" dirty="0"/>
              <a:t>，标记为</a:t>
            </a:r>
            <a:r>
              <a:rPr lang="en-US" altLang="zh-CN" dirty="0"/>
              <a:t>POOL2</a:t>
            </a:r>
          </a:p>
          <a:p>
            <a:r>
              <a:rPr lang="zh-CN" altLang="en-US" dirty="0"/>
              <a:t>第二个卷积层和最大池化层组成</a:t>
            </a:r>
            <a:r>
              <a:rPr lang="en-US" altLang="zh-CN" b="1" dirty="0"/>
              <a:t>Layer2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40" y="1765439"/>
            <a:ext cx="6065261" cy="28214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51136" y="2230244"/>
            <a:ext cx="1018480" cy="225254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161944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练习：</a:t>
            </a:r>
            <a:r>
              <a:rPr lang="en-US" altLang="zh-CN" dirty="0"/>
              <a:t>POOL2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POOL2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78D578-A028-4A72-A2F7-C199A89EB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70" y="2806061"/>
            <a:ext cx="6029325" cy="1019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C54C60-9E35-4E46-81A8-0E94708B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41" y="4114054"/>
            <a:ext cx="3178024" cy="223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275" y="1267746"/>
            <a:ext cx="2874728" cy="13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389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16×5×5</a:t>
            </a:r>
            <a:r>
              <a:rPr lang="zh-CN" altLang="en-US" dirty="0"/>
              <a:t>矩阵包含</a:t>
            </a:r>
            <a:r>
              <a:rPr lang="en-US" altLang="zh-CN" dirty="0"/>
              <a:t>400</a:t>
            </a:r>
            <a:r>
              <a:rPr lang="zh-CN" altLang="en-US" dirty="0"/>
              <a:t>个元素，平整化为一个大小为</a:t>
            </a:r>
            <a:r>
              <a:rPr lang="en-US" altLang="zh-CN" dirty="0"/>
              <a:t>400</a:t>
            </a:r>
            <a:r>
              <a:rPr lang="zh-CN" altLang="en-US" dirty="0"/>
              <a:t>的一维向量</a:t>
            </a:r>
            <a:endParaRPr lang="en-US" altLang="zh-CN" dirty="0"/>
          </a:p>
          <a:p>
            <a:r>
              <a:rPr lang="en-US" altLang="zh-CN" dirty="0"/>
              <a:t>400</a:t>
            </a:r>
            <a:r>
              <a:rPr lang="zh-CN" altLang="en-US" dirty="0"/>
              <a:t>个单元作为输入，</a:t>
            </a:r>
            <a:r>
              <a:rPr lang="en-US" altLang="zh-CN" dirty="0"/>
              <a:t>10</a:t>
            </a:r>
            <a:r>
              <a:rPr lang="zh-CN" altLang="en-US" dirty="0"/>
              <a:t>个单元作为输出，构建全连接层（</a:t>
            </a:r>
            <a:r>
              <a:rPr lang="en-US" altLang="zh-CN" dirty="0"/>
              <a:t>FC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20" y="1787742"/>
            <a:ext cx="6065261" cy="28214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48036" y="2014655"/>
            <a:ext cx="1576042" cy="2512739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030365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16×5×5</a:t>
            </a:r>
            <a:r>
              <a:rPr lang="zh-CN" altLang="en-US" dirty="0"/>
              <a:t>矩阵包含</a:t>
            </a:r>
            <a:r>
              <a:rPr lang="en-US" altLang="zh-CN" dirty="0"/>
              <a:t>400</a:t>
            </a:r>
            <a:r>
              <a:rPr lang="zh-CN" altLang="en-US" dirty="0"/>
              <a:t>个元素，平整化为一个大小为</a:t>
            </a:r>
            <a:r>
              <a:rPr lang="en-US" altLang="zh-CN" dirty="0"/>
              <a:t>400</a:t>
            </a:r>
            <a:r>
              <a:rPr lang="zh-CN" altLang="en-US" dirty="0"/>
              <a:t>的一维向量</a:t>
            </a:r>
            <a:endParaRPr lang="en-US" altLang="zh-CN" dirty="0"/>
          </a:p>
          <a:p>
            <a:r>
              <a:rPr lang="en-US" altLang="zh-CN" dirty="0"/>
              <a:t>400</a:t>
            </a:r>
            <a:r>
              <a:rPr lang="zh-CN" altLang="en-US" dirty="0"/>
              <a:t>个单元作为输入，</a:t>
            </a:r>
            <a:r>
              <a:rPr lang="en-US" altLang="zh-CN" dirty="0"/>
              <a:t>10</a:t>
            </a:r>
            <a:r>
              <a:rPr lang="zh-CN" altLang="en-US" dirty="0"/>
              <a:t>个单元作为输出，构建全连接层（</a:t>
            </a:r>
            <a:r>
              <a:rPr lang="en-US" altLang="zh-CN" dirty="0"/>
              <a:t>FC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“全连接”：维度为</a:t>
            </a:r>
            <a:r>
              <a:rPr lang="en-US" altLang="zh-CN" dirty="0"/>
              <a:t>400×10</a:t>
            </a:r>
            <a:r>
              <a:rPr lang="zh-CN" altLang="en-US" dirty="0"/>
              <a:t>，这</a:t>
            </a:r>
            <a:r>
              <a:rPr lang="en-US" altLang="zh-CN" dirty="0"/>
              <a:t>400</a:t>
            </a:r>
            <a:r>
              <a:rPr lang="zh-CN" altLang="en-US" dirty="0"/>
              <a:t>个单元与这</a:t>
            </a:r>
            <a:r>
              <a:rPr lang="en-US" altLang="zh-CN" dirty="0"/>
              <a:t>10</a:t>
            </a:r>
            <a:r>
              <a:rPr lang="zh-CN" altLang="en-US" dirty="0"/>
              <a:t>个单元的每一项连接，有</a:t>
            </a:r>
            <a:r>
              <a:rPr lang="en-US" altLang="zh-CN" dirty="0"/>
              <a:t>10</a:t>
            </a:r>
            <a:r>
              <a:rPr lang="zh-CN" altLang="en-US" dirty="0"/>
              <a:t>个输出；对输出做</a:t>
            </a:r>
            <a:r>
              <a:rPr lang="en-US" altLang="zh-CN" dirty="0"/>
              <a:t>SoftMax</a:t>
            </a:r>
            <a:r>
              <a:rPr lang="zh-CN" altLang="en-US" dirty="0"/>
              <a:t>，得到属于各个数字的概率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B8F1B2-17F0-4848-8A3D-5F9751FA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5" y="2244522"/>
            <a:ext cx="4962525" cy="2543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293982-C47B-464B-9457-67F5DC86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48" y="3516109"/>
            <a:ext cx="8530098" cy="74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196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随着神经网络深度的加深，高度和宽度通常都会减少（从</a:t>
            </a:r>
            <a:r>
              <a:rPr lang="en-US" altLang="zh-CN" dirty="0"/>
              <a:t>32×32</a:t>
            </a:r>
            <a:r>
              <a:rPr lang="zh-CN" altLang="en-US" dirty="0"/>
              <a:t>到</a:t>
            </a:r>
            <a:r>
              <a:rPr lang="en-US" altLang="zh-CN" dirty="0"/>
              <a:t>28×28</a:t>
            </a:r>
            <a:r>
              <a:rPr lang="zh-CN" altLang="en-US" dirty="0"/>
              <a:t>，到</a:t>
            </a:r>
            <a:r>
              <a:rPr lang="en-US" altLang="zh-CN" dirty="0"/>
              <a:t>14×14</a:t>
            </a:r>
            <a:r>
              <a:rPr lang="zh-CN" altLang="en-US" dirty="0"/>
              <a:t>，到</a:t>
            </a:r>
            <a:r>
              <a:rPr lang="en-US" altLang="zh-CN" dirty="0"/>
              <a:t>10×10</a:t>
            </a:r>
            <a:r>
              <a:rPr lang="zh-CN" altLang="en-US" dirty="0"/>
              <a:t>，再到</a:t>
            </a:r>
            <a:r>
              <a:rPr lang="en-US" altLang="zh-CN" dirty="0"/>
              <a:t>5×5</a:t>
            </a:r>
            <a:r>
              <a:rPr lang="zh-CN" altLang="en-US" dirty="0"/>
              <a:t>），而通道数量会增加（从</a:t>
            </a:r>
            <a:r>
              <a:rPr lang="en-US" altLang="zh-CN" dirty="0"/>
              <a:t>3</a:t>
            </a:r>
            <a:r>
              <a:rPr lang="zh-CN" altLang="en-US" dirty="0"/>
              <a:t>到</a:t>
            </a:r>
            <a:r>
              <a:rPr lang="en-US" altLang="zh-CN" dirty="0"/>
              <a:t>6</a:t>
            </a:r>
            <a:r>
              <a:rPr lang="zh-CN" altLang="en-US" dirty="0"/>
              <a:t>到</a:t>
            </a:r>
            <a:r>
              <a:rPr lang="en-US" altLang="zh-CN" dirty="0"/>
              <a:t>16</a:t>
            </a:r>
            <a:r>
              <a:rPr lang="zh-CN" altLang="en-US" dirty="0"/>
              <a:t>不断增加），然后使用一个全连接层。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在神经网络中，另一种常见模式就是一个或多个卷积后面跟随一个池化层，然后一个或多个卷积层后面再跟一个池化层，然后是几个全连接层，最后是一个</a:t>
            </a:r>
            <a:r>
              <a:rPr lang="en-US" altLang="zh-CN" dirty="0" err="1"/>
              <a:t>softmax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3136789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A3F7D5-BC18-4F34-8325-B0382243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88" y="704850"/>
            <a:ext cx="6597619" cy="42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92689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前向计算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026EAF-CC0E-4569-9E7C-91401582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609725"/>
            <a:ext cx="62007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42536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3×32×32</a:t>
            </a:r>
            <a:r>
              <a:rPr lang="zh-CN" altLang="en-US" dirty="0"/>
              <a:t>的图片，第一层用</a:t>
            </a:r>
            <a:r>
              <a:rPr lang="en-US" altLang="zh-CN" dirty="0"/>
              <a:t>6</a:t>
            </a:r>
            <a:r>
              <a:rPr lang="zh-CN" altLang="en-US" dirty="0"/>
              <a:t>个大小为</a:t>
            </a:r>
            <a:r>
              <a:rPr lang="en-US" altLang="zh-CN" dirty="0"/>
              <a:t>5×5</a:t>
            </a:r>
            <a:r>
              <a:rPr lang="zh-CN" altLang="en-US" dirty="0"/>
              <a:t>的滤波器，这一层有多少个参数？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不论输入图片有多大，参数始终都是</a:t>
            </a:r>
            <a:r>
              <a:rPr lang="en-US" altLang="zh-CN" dirty="0"/>
              <a:t>450</a:t>
            </a:r>
            <a:r>
              <a:rPr lang="zh-CN" altLang="en-US" dirty="0"/>
              <a:t>个。即使这些图片很大，参数却很少，这就是卷积神经网络的一个特征，可以“避免过拟合”。</a:t>
            </a:r>
            <a:endParaRPr lang="en-US" altLang="zh-CN" dirty="0"/>
          </a:p>
          <a:p>
            <a:r>
              <a:rPr lang="zh-CN" altLang="en-US" dirty="0"/>
              <a:t>已经知道到如何提取</a:t>
            </a:r>
            <a:r>
              <a:rPr lang="en-US" altLang="zh-CN" dirty="0"/>
              <a:t>6</a:t>
            </a:r>
            <a:r>
              <a:rPr lang="zh-CN" altLang="en-US" dirty="0"/>
              <a:t>个特征，可以应用到大图片中，而参数数量固定不变，此例中提取一种特征只需要</a:t>
            </a:r>
            <a:r>
              <a:rPr lang="en-US" altLang="zh-CN" dirty="0"/>
              <a:t>75</a:t>
            </a:r>
            <a:r>
              <a:rPr lang="zh-CN" altLang="en-US" dirty="0"/>
              <a:t>个参数，相对较少。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97755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为什么使用卷积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参数数量</a:t>
            </a:r>
            <a:endParaRPr lang="en-US" altLang="zh-CN" dirty="0"/>
          </a:p>
          <a:p>
            <a:r>
              <a:rPr lang="en-US" altLang="zh-CN" dirty="0"/>
              <a:t>3×32×32</a:t>
            </a:r>
            <a:r>
              <a:rPr lang="zh-CN" altLang="en-US" dirty="0"/>
              <a:t>的图片，假设用</a:t>
            </a:r>
            <a:r>
              <a:rPr lang="en-US" altLang="zh-CN" dirty="0"/>
              <a:t>6</a:t>
            </a:r>
            <a:r>
              <a:rPr lang="zh-CN" altLang="en-US" dirty="0"/>
              <a:t>个大小为</a:t>
            </a:r>
            <a:r>
              <a:rPr lang="en-US" altLang="zh-CN" dirty="0"/>
              <a:t>5×5</a:t>
            </a:r>
            <a:r>
              <a:rPr lang="zh-CN" altLang="en-US" dirty="0"/>
              <a:t>的滤波器，输出维度为</a:t>
            </a:r>
            <a:r>
              <a:rPr lang="en-US" altLang="zh-CN" dirty="0"/>
              <a:t>6×28×28</a:t>
            </a:r>
            <a:r>
              <a:rPr lang="zh-CN" altLang="en-US" dirty="0"/>
              <a:t>，每个滤波器有</a:t>
            </a:r>
            <a:r>
              <a:rPr lang="en-US" altLang="zh-CN" dirty="0" smtClean="0"/>
              <a:t>5×5×3+</a:t>
            </a:r>
            <a:r>
              <a:rPr lang="en-US" altLang="zh-CN" dirty="0" smtClean="0"/>
              <a:t>1=76</a:t>
            </a:r>
            <a:r>
              <a:rPr lang="zh-CN" altLang="en-US" dirty="0"/>
              <a:t>个参数，</a:t>
            </a:r>
            <a:r>
              <a:rPr lang="zh-CN" altLang="en-US" dirty="0" smtClean="0"/>
              <a:t>共</a:t>
            </a:r>
            <a:r>
              <a:rPr lang="en-US" altLang="zh-CN" smtClean="0"/>
              <a:t>7</a:t>
            </a:r>
            <a:r>
              <a:rPr lang="en-US" altLang="zh-CN" smtClean="0"/>
              <a:t>6×6=456</a:t>
            </a:r>
            <a:r>
              <a:rPr lang="zh-CN" altLang="en-US" smtClean="0"/>
              <a:t>个</a:t>
            </a:r>
            <a:r>
              <a:rPr lang="zh-CN" altLang="en-US" dirty="0"/>
              <a:t>参数。</a:t>
            </a:r>
            <a:endParaRPr lang="en-US" altLang="zh-CN" dirty="0"/>
          </a:p>
          <a:p>
            <a:r>
              <a:rPr lang="zh-CN" altLang="en-US" dirty="0"/>
              <a:t>如果用全连接层，输入</a:t>
            </a:r>
            <a:r>
              <a:rPr lang="en-US" altLang="zh-CN" dirty="0"/>
              <a:t>3×32×32=3072</a:t>
            </a:r>
            <a:r>
              <a:rPr lang="zh-CN" altLang="en-US" dirty="0"/>
              <a:t>个节点，输出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6×28×28 =4704</a:t>
            </a:r>
            <a:r>
              <a:rPr lang="zh-CN" altLang="en-US" dirty="0"/>
              <a:t>个节点，参数数量</a:t>
            </a:r>
            <a:r>
              <a:rPr lang="en-US" altLang="zh-CN" dirty="0"/>
              <a:t>4074×3072≈1400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/>
              <a:t>如果图片大小为</a:t>
            </a:r>
            <a:r>
              <a:rPr lang="en-US" altLang="zh-CN" dirty="0"/>
              <a:t>1000×1000</a:t>
            </a:r>
            <a:r>
              <a:rPr lang="zh-CN" altLang="en-US" dirty="0"/>
              <a:t>，全连接权重矩阵会变得非常大。卷积参数数量保持不变。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7512249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为什么使用卷积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参数共享</a:t>
            </a:r>
            <a:endParaRPr lang="en-US" altLang="zh-CN" dirty="0"/>
          </a:p>
          <a:p>
            <a:r>
              <a:rPr lang="zh-CN" altLang="en-US" dirty="0"/>
              <a:t>特征检测如垂直边缘检测如果适用于图片的某个区域，那么它也可能适用于图片的其他区域。每个特征检测器都可以在输入图片的不同区域中使用同样的参数。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2003EB-038C-4FD1-ACDA-57FBDACDB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" y="2303610"/>
            <a:ext cx="80200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68966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类似</a:t>
            </a:r>
            <a:r>
              <a:rPr lang="en-US" altLang="zh-CN" dirty="0"/>
              <a:t>LeNet-5 </a:t>
            </a:r>
            <a:r>
              <a:rPr lang="zh-CN" altLang="en-US" dirty="0"/>
              <a:t>（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创建）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Google Shape;438;p77" descr="Shape 920">
            <a:extLst>
              <a:ext uri="{FF2B5EF4-FFF2-40B4-BE49-F238E27FC236}">
                <a16:creationId xmlns:a16="http://schemas.microsoft.com/office/drawing/2014/main" id="{F965B5ED-8160-4447-AA62-9375E5B20D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81433" y="191815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548D95-CA87-49BA-BD25-195CCB472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79" y="2500366"/>
            <a:ext cx="1044674" cy="10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029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为什么使用卷积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稀疏连接</a:t>
            </a:r>
            <a:endParaRPr lang="en-US" altLang="zh-CN" dirty="0"/>
          </a:p>
          <a:p>
            <a:r>
              <a:rPr lang="zh-CN" altLang="en-US" dirty="0"/>
              <a:t>例：</a:t>
            </a:r>
            <a:r>
              <a:rPr lang="en-US" altLang="zh-CN" dirty="0"/>
              <a:t>0</a:t>
            </a:r>
            <a:r>
              <a:rPr lang="zh-CN" altLang="en-US" dirty="0"/>
              <a:t>是通过</a:t>
            </a:r>
            <a:r>
              <a:rPr lang="en-US" altLang="zh-CN" dirty="0"/>
              <a:t>3×3</a:t>
            </a:r>
            <a:r>
              <a:rPr lang="zh-CN" altLang="en-US" dirty="0"/>
              <a:t>的卷积计算得到的，它只依赖于这个</a:t>
            </a:r>
            <a:r>
              <a:rPr lang="en-US" altLang="zh-CN" dirty="0"/>
              <a:t>3×3</a:t>
            </a:r>
            <a:r>
              <a:rPr lang="zh-CN" altLang="en-US" dirty="0"/>
              <a:t>的输入的单元格，右边这个输出单元（元素</a:t>
            </a:r>
            <a:r>
              <a:rPr lang="en-US" altLang="zh-CN" dirty="0"/>
              <a:t>0</a:t>
            </a:r>
            <a:r>
              <a:rPr lang="zh-CN" altLang="en-US" dirty="0"/>
              <a:t>）仅与</a:t>
            </a:r>
            <a:r>
              <a:rPr lang="en-US" altLang="zh-CN" dirty="0"/>
              <a:t>36</a:t>
            </a:r>
            <a:r>
              <a:rPr lang="zh-CN" altLang="en-US" dirty="0"/>
              <a:t>个输入特征中</a:t>
            </a:r>
            <a:r>
              <a:rPr lang="en-US" altLang="zh-CN" dirty="0"/>
              <a:t>9</a:t>
            </a:r>
            <a:r>
              <a:rPr lang="zh-CN" altLang="en-US" dirty="0"/>
              <a:t>个相连接；其它像素值都不会对输出产生任影响。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9A6012-A446-4ED2-AF83-3B0544D4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8" y="2288214"/>
            <a:ext cx="80200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57890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为什么使用卷积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卷积神经网络通过参数共享和稀疏连接这两种机制减少参数，以便用更少的训练数据来训练，防止过拟合。</a:t>
            </a:r>
            <a:endParaRPr lang="en-US" altLang="zh-CN" dirty="0"/>
          </a:p>
          <a:p>
            <a:r>
              <a:rPr lang="zh-CN" altLang="en-US" dirty="0"/>
              <a:t>平移不变性：向右移动两个像素，图片中的猫依然清晰可见；因为神经网络的卷积结构使得即使移动几个像素，这张图片依然具有非常相似的特征。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5229394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训练集：</a:t>
            </a:r>
            <a:r>
              <a:rPr lang="en-US" altLang="zh-CN" dirty="0"/>
              <a:t>x</a:t>
            </a:r>
            <a:r>
              <a:rPr lang="zh-CN" altLang="en-US" dirty="0"/>
              <a:t>表示一张图片，</a:t>
            </a:r>
            <a:r>
              <a:rPr lang="en-US" altLang="zh-CN" dirty="0"/>
              <a:t>y</a:t>
            </a:r>
            <a:r>
              <a:rPr lang="zh-CN" altLang="en-US" dirty="0"/>
              <a:t>是类别标注</a:t>
            </a:r>
            <a:endParaRPr lang="en-US" altLang="zh-CN" dirty="0"/>
          </a:p>
          <a:p>
            <a:r>
              <a:rPr lang="zh-CN" altLang="en-US" dirty="0"/>
              <a:t>损失函数：如果使用交叉熵损失函数，不需要做</a:t>
            </a:r>
            <a:r>
              <a:rPr lang="en-US" altLang="zh-CN" dirty="0" err="1"/>
              <a:t>softmax</a:t>
            </a:r>
            <a:endParaRPr lang="en-US" altLang="zh-CN" dirty="0"/>
          </a:p>
          <a:p>
            <a:r>
              <a:rPr lang="zh-CN" altLang="en-US" dirty="0"/>
              <a:t>优化器：例如梯度下降法或</a:t>
            </a:r>
            <a:r>
              <a:rPr lang="en-US" altLang="zh-CN" dirty="0"/>
              <a:t>Adam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95B7D9-BD72-4B79-8684-F7055723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36" y="2571750"/>
            <a:ext cx="6659523" cy="22523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C25F79-F445-41DE-AAA8-DDE6D82FE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956" y="2996552"/>
            <a:ext cx="1044674" cy="10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3427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卷积神经网络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单个卷积层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池化层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经典卷积神经网络</a:t>
            </a: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26" grpId="0" animBg="1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(1). </a:t>
            </a:r>
            <a:r>
              <a:rPr lang="zh-CN" altLang="en-US" dirty="0"/>
              <a:t>使用了</a:t>
            </a:r>
            <a:r>
              <a:rPr lang="en-US" altLang="zh-CN" dirty="0" err="1"/>
              <a:t>ReLU</a:t>
            </a:r>
            <a:r>
              <a:rPr lang="zh-CN" altLang="en-US" dirty="0"/>
              <a:t>激活函数 </a:t>
            </a:r>
            <a:endParaRPr lang="en-US" altLang="zh-CN" dirty="0"/>
          </a:p>
          <a:p>
            <a:r>
              <a:rPr lang="en-US" altLang="zh-CN" dirty="0"/>
              <a:t>(2). </a:t>
            </a:r>
            <a:r>
              <a:rPr lang="zh-CN" altLang="en-US" dirty="0"/>
              <a:t>使用了随机失活</a:t>
            </a:r>
            <a:r>
              <a:rPr lang="en-US" altLang="zh-CN" dirty="0"/>
              <a:t>(dropout)</a:t>
            </a:r>
          </a:p>
          <a:p>
            <a:r>
              <a:rPr lang="en-US" altLang="zh-CN" dirty="0"/>
              <a:t>(3). </a:t>
            </a:r>
            <a:r>
              <a:rPr lang="zh-CN" altLang="en-US" dirty="0"/>
              <a:t>大量使用数据扩充技术</a:t>
            </a:r>
            <a:endParaRPr lang="en-US" altLang="zh-CN" dirty="0"/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43B2D257-0E5E-4482-9435-84988B2F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55" y="2037899"/>
            <a:ext cx="8172243" cy="26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84382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for post">
            <a:extLst>
              <a:ext uri="{FF2B5EF4-FFF2-40B4-BE49-F238E27FC236}">
                <a16:creationId xmlns:a16="http://schemas.microsoft.com/office/drawing/2014/main" id="{99CAD728-00D2-4E8E-84BC-59F986163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9" y="897337"/>
            <a:ext cx="7929157" cy="358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769534"/>
            <a:ext cx="8229599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(1). </a:t>
            </a:r>
            <a:r>
              <a:rPr lang="zh-CN" altLang="en-US" dirty="0"/>
              <a:t>多分支分别处理，并级联结果。</a:t>
            </a:r>
            <a:r>
              <a:rPr lang="en-US" altLang="zh-CN" dirty="0"/>
              <a:t>(2). </a:t>
            </a:r>
            <a:r>
              <a:rPr lang="zh-CN" altLang="en-US" dirty="0"/>
              <a:t>为了降低计算量，用了</a:t>
            </a:r>
            <a:r>
              <a:rPr lang="en-US" altLang="zh-CN" dirty="0"/>
              <a:t>1×1</a:t>
            </a:r>
            <a:r>
              <a:rPr lang="zh-CN" altLang="en-US" dirty="0"/>
              <a:t>卷积降维</a:t>
            </a:r>
            <a:endParaRPr lang="en-US" altLang="zh-CN" dirty="0"/>
          </a:p>
        </p:txBody>
      </p:sp>
      <p:pic>
        <p:nvPicPr>
          <p:cNvPr id="4" name="Picture 2" descr="https://images.deepai.org/django-summernote/2019-06-18/5ebad056-29d3-4f4c-bef1-2f262388afb0.png">
            <a:extLst>
              <a:ext uri="{FF2B5EF4-FFF2-40B4-BE49-F238E27FC236}">
                <a16:creationId xmlns:a16="http://schemas.microsoft.com/office/drawing/2014/main" id="{67E10EB7-E7C7-4328-B740-C8ABED94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9" y="2911698"/>
            <a:ext cx="3248050" cy="17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images.deepai.org/django-summernote/2019-06-18/2cec735b-2347-4ded-ae2b-e8a8384f7b46.png">
            <a:extLst>
              <a:ext uri="{FF2B5EF4-FFF2-40B4-BE49-F238E27FC236}">
                <a16:creationId xmlns:a16="http://schemas.microsoft.com/office/drawing/2014/main" id="{1D89FF0A-6893-408A-8E3C-F182CF4DA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78" y="2882113"/>
            <a:ext cx="2921899" cy="183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972324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(1). </a:t>
            </a:r>
            <a:r>
              <a:rPr lang="zh-CN" altLang="en-US" dirty="0"/>
              <a:t>结构简单</a:t>
            </a:r>
            <a:endParaRPr lang="en-US" altLang="zh-CN" dirty="0"/>
          </a:p>
          <a:p>
            <a:r>
              <a:rPr lang="en-US" altLang="zh-CN" dirty="0"/>
              <a:t>(2). </a:t>
            </a:r>
            <a:r>
              <a:rPr lang="zh-CN" altLang="en-US" dirty="0"/>
              <a:t>参数量大，而且大部分的参数集中在全连接层中</a:t>
            </a:r>
            <a:endParaRPr lang="en-US" altLang="zh-CN" dirty="0"/>
          </a:p>
          <a:p>
            <a:r>
              <a:rPr lang="en-US" altLang="zh-CN" dirty="0"/>
              <a:t>(3). </a:t>
            </a:r>
            <a:r>
              <a:rPr lang="zh-CN" altLang="en-US" dirty="0"/>
              <a:t>合适的网络初始化和使用批量归一</a:t>
            </a:r>
            <a:r>
              <a:rPr lang="en-US" altLang="zh-CN" dirty="0"/>
              <a:t>(batch normalization)</a:t>
            </a:r>
            <a:r>
              <a:rPr lang="zh-CN" altLang="en-US" dirty="0"/>
              <a:t>层对训练深层网络很重要</a:t>
            </a:r>
            <a:endParaRPr lang="en-US" altLang="zh-CN" dirty="0"/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26FFE886-B915-448A-90C7-FD92F1991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34" y="2051198"/>
            <a:ext cx="4476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08060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(1). </a:t>
            </a:r>
            <a:r>
              <a:rPr lang="zh-CN" altLang="en-US" dirty="0"/>
              <a:t>使用残差连接</a:t>
            </a:r>
            <a:endParaRPr lang="en-US" altLang="zh-CN" dirty="0"/>
          </a:p>
          <a:p>
            <a:r>
              <a:rPr lang="en-US" altLang="zh-CN" dirty="0"/>
              <a:t>(2). </a:t>
            </a:r>
            <a:r>
              <a:rPr lang="zh-CN" altLang="en-US" dirty="0"/>
              <a:t>大量使用批量归一层</a:t>
            </a:r>
            <a:endParaRPr lang="en-US" altLang="zh-CN" dirty="0"/>
          </a:p>
          <a:p>
            <a:r>
              <a:rPr lang="en-US" altLang="zh-CN" dirty="0"/>
              <a:t>(3). bottleneck</a:t>
            </a:r>
            <a:r>
              <a:rPr lang="zh-CN" altLang="en-US" dirty="0"/>
              <a:t>结构</a:t>
            </a:r>
            <a:endParaRPr lang="en-US" altLang="zh-CN" dirty="0"/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70F21CF0-6B0B-44B2-A30A-B3D3BBB19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56" y="2537623"/>
            <a:ext cx="7843281" cy="221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3DF8D95C-B6AE-405A-A03E-8D015FA4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55" y="817732"/>
            <a:ext cx="4731482" cy="172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681187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503FFC9-2DF3-4892-84DB-A2609D419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38;p77" descr="Shape 920">
            <a:extLst>
              <a:ext uri="{FF2B5EF4-FFF2-40B4-BE49-F238E27FC236}">
                <a16:creationId xmlns:a16="http://schemas.microsoft.com/office/drawing/2014/main" id="{BE7554FE-1C7E-4B86-B63E-6B8D7B1E2E2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766386" y="1106135"/>
            <a:ext cx="7419975" cy="34591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66386" y="1164380"/>
            <a:ext cx="157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3x32x32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18705" y="3698167"/>
            <a:ext cx="157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6x28x28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8907" y="1724036"/>
            <a:ext cx="157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6x14x14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7295" y="3586824"/>
            <a:ext cx="157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16x10x10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1955" y="1963992"/>
            <a:ext cx="157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16x5x5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00240" y="1779326"/>
            <a:ext cx="157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38076" y="3081492"/>
            <a:ext cx="157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400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776056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输入是</a:t>
            </a:r>
            <a:r>
              <a:rPr lang="en-US" altLang="zh-CN" dirty="0"/>
              <a:t>3×32×32</a:t>
            </a:r>
            <a:r>
              <a:rPr lang="zh-CN" altLang="en-US" dirty="0"/>
              <a:t>的矩阵，第一层使用滤波器大小为</a:t>
            </a:r>
            <a:r>
              <a:rPr lang="en-US" altLang="zh-CN" dirty="0"/>
              <a:t>5×5</a:t>
            </a:r>
            <a:r>
              <a:rPr lang="zh-CN" altLang="en-US" dirty="0"/>
              <a:t>，步幅是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padding</a:t>
            </a:r>
            <a:r>
              <a:rPr lang="zh-CN" altLang="en-US" dirty="0"/>
              <a:t>是</a:t>
            </a:r>
            <a:r>
              <a:rPr lang="en-US" altLang="zh-CN" dirty="0"/>
              <a:t>0</a:t>
            </a:r>
            <a:r>
              <a:rPr lang="zh-CN" altLang="en-US" dirty="0"/>
              <a:t>，滤波器个数为</a:t>
            </a:r>
            <a:r>
              <a:rPr lang="en-US" altLang="zh-CN" dirty="0"/>
              <a:t>6</a:t>
            </a:r>
            <a:r>
              <a:rPr lang="zh-CN" altLang="en-US" dirty="0"/>
              <a:t>，那么输出为</a:t>
            </a:r>
            <a:r>
              <a:rPr lang="en-US" altLang="zh-CN" dirty="0"/>
              <a:t>6×28×28</a:t>
            </a:r>
            <a:r>
              <a:rPr lang="zh-CN" altLang="en-US" dirty="0"/>
              <a:t>。将这层标记为</a:t>
            </a:r>
            <a:r>
              <a:rPr lang="en-US" altLang="zh-CN" dirty="0"/>
              <a:t>CONV1</a:t>
            </a:r>
            <a:r>
              <a:rPr lang="zh-CN" altLang="en-US" dirty="0"/>
              <a:t>，增加偏差，应用非线性函数（如</a:t>
            </a:r>
            <a:r>
              <a:rPr lang="en-US" altLang="zh-CN" dirty="0" err="1"/>
              <a:t>ReLU</a:t>
            </a:r>
            <a:r>
              <a:rPr lang="zh-CN" altLang="en-US" dirty="0"/>
              <a:t>）后输出结果。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32" y="1934721"/>
            <a:ext cx="6065261" cy="28214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61732" y="1934721"/>
            <a:ext cx="1953790" cy="2735955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2514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单个卷积层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输入图片大小是</a:t>
            </a:r>
            <a:r>
              <a:rPr lang="en-US" altLang="zh-CN" dirty="0"/>
              <a:t>3×32×32</a:t>
            </a:r>
          </a:p>
          <a:p>
            <a:r>
              <a:rPr lang="zh-CN" altLang="en-US" dirty="0"/>
              <a:t>用</a:t>
            </a:r>
            <a:r>
              <a:rPr lang="en-US" altLang="zh-CN" dirty="0"/>
              <a:t>3×5×5</a:t>
            </a:r>
            <a:r>
              <a:rPr lang="zh-CN" altLang="en-US" dirty="0"/>
              <a:t>的卷积核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输出：（</a:t>
            </a:r>
            <a:r>
              <a:rPr lang="en-US" altLang="zh-CN" dirty="0"/>
              <a:t>32+0-5</a:t>
            </a:r>
            <a:r>
              <a:rPr lang="zh-CN" altLang="en-US" dirty="0"/>
              <a:t>）</a:t>
            </a:r>
            <a:r>
              <a:rPr lang="en-US" altLang="zh-CN" dirty="0"/>
              <a:t>/1 + 1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3708D5-BC50-4E4B-86EC-62472A79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59" y="1193800"/>
            <a:ext cx="4762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635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单个卷积层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单个卷积核得到特征图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150213-C242-48B2-B0D2-FC6E0B99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47" y="1524000"/>
            <a:ext cx="6400106" cy="29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183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单个卷积层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每个卷积核得到一个特征图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FD349D-662B-427F-91E0-B1315520C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48" y="1637414"/>
            <a:ext cx="6400106" cy="283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60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单个卷积层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总共有</a:t>
            </a:r>
            <a:r>
              <a:rPr lang="en-US" altLang="zh-CN" dirty="0"/>
              <a:t>6</a:t>
            </a:r>
            <a:r>
              <a:rPr lang="zh-CN" altLang="en-US" dirty="0"/>
              <a:t>个卷积核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9B2AC2-17BB-46C3-9609-1E179DDF0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5" y="1244674"/>
            <a:ext cx="67913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848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23445</TotalTime>
  <Words>1929</Words>
  <Application>Microsoft Office PowerPoint</Application>
  <PresentationFormat>全屏显示(16:9)</PresentationFormat>
  <Paragraphs>188</Paragraphs>
  <Slides>49</Slides>
  <Notes>5</Notes>
  <HiddenSlides>6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方正超粗黑简体</vt:lpstr>
      <vt:lpstr>方正兰亭细黑_GBK</vt:lpstr>
      <vt:lpstr>宋体</vt:lpstr>
      <vt:lpstr>微软雅黑</vt:lpstr>
      <vt:lpstr>Arial</vt:lpstr>
      <vt:lpstr>Calibri</vt:lpstr>
      <vt:lpstr>Times New Roman</vt:lpstr>
      <vt:lpstr>Wingdings</vt:lpstr>
      <vt:lpstr>清风素材 https://12sc.taobao.com/</vt:lpstr>
      <vt:lpstr>PowerPoint 演示文稿</vt:lpstr>
      <vt:lpstr>PowerPoint 演示文稿</vt:lpstr>
      <vt:lpstr>手写数字识别</vt:lpstr>
      <vt:lpstr>卷积神经网络</vt:lpstr>
      <vt:lpstr>卷积神经网络</vt:lpstr>
      <vt:lpstr>单个卷积层</vt:lpstr>
      <vt:lpstr>单个卷积层</vt:lpstr>
      <vt:lpstr>单个卷积层</vt:lpstr>
      <vt:lpstr>单个卷积层</vt:lpstr>
      <vt:lpstr>单个卷积层</vt:lpstr>
      <vt:lpstr>单个卷积层</vt:lpstr>
      <vt:lpstr>Pytorch卷积层</vt:lpstr>
      <vt:lpstr>Pytorch卷积层</vt:lpstr>
      <vt:lpstr>PowerPoint 演示文稿</vt:lpstr>
      <vt:lpstr>卷积神经网络</vt:lpstr>
      <vt:lpstr>池化层</vt:lpstr>
      <vt:lpstr>最大池化</vt:lpstr>
      <vt:lpstr>最大池化</vt:lpstr>
      <vt:lpstr>最大池化</vt:lpstr>
      <vt:lpstr>平均池化</vt:lpstr>
      <vt:lpstr>Pytorch池化层</vt:lpstr>
      <vt:lpstr>Pytorch池化层</vt:lpstr>
      <vt:lpstr>Pytorch池化层</vt:lpstr>
      <vt:lpstr>池化层总结</vt:lpstr>
      <vt:lpstr>卷积神经网络</vt:lpstr>
      <vt:lpstr>层的划分</vt:lpstr>
      <vt:lpstr>PowerPoint 演示文稿</vt:lpstr>
      <vt:lpstr>卷积神经网络</vt:lpstr>
      <vt:lpstr>练习：CONV2</vt:lpstr>
      <vt:lpstr>卷积神经网络</vt:lpstr>
      <vt:lpstr>练习：POOL2</vt:lpstr>
      <vt:lpstr>卷积神经网络</vt:lpstr>
      <vt:lpstr>卷积神经网络</vt:lpstr>
      <vt:lpstr>卷积神经网络</vt:lpstr>
      <vt:lpstr>搭建卷积神经网络</vt:lpstr>
      <vt:lpstr>搭建卷积神经网络</vt:lpstr>
      <vt:lpstr>练习</vt:lpstr>
      <vt:lpstr>为什么使用卷积</vt:lpstr>
      <vt:lpstr>为什么使用卷积</vt:lpstr>
      <vt:lpstr>为什么使用卷积</vt:lpstr>
      <vt:lpstr>为什么使用卷积</vt:lpstr>
      <vt:lpstr>卷积神经网络训练</vt:lpstr>
      <vt:lpstr>PowerPoint 演示文稿</vt:lpstr>
      <vt:lpstr>AlexNet</vt:lpstr>
      <vt:lpstr>GoogLeNet</vt:lpstr>
      <vt:lpstr>VGG</vt:lpstr>
      <vt:lpstr>ResNet</vt:lpstr>
      <vt:lpstr>谢谢！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Batman</cp:lastModifiedBy>
  <cp:revision>616</cp:revision>
  <dcterms:created xsi:type="dcterms:W3CDTF">2015-01-23T04:02:45Z</dcterms:created>
  <dcterms:modified xsi:type="dcterms:W3CDTF">2021-05-27T04:19:46Z</dcterms:modified>
  <cp:category/>
  <cp:contentStatus>12sc.taobao.com</cp:contentStatus>
</cp:coreProperties>
</file>